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94" r:id="rId3"/>
    <p:sldId id="295" r:id="rId4"/>
    <p:sldId id="303" r:id="rId5"/>
    <p:sldId id="317" r:id="rId6"/>
    <p:sldId id="319" r:id="rId7"/>
    <p:sldId id="320" r:id="rId8"/>
    <p:sldId id="306" r:id="rId9"/>
    <p:sldId id="307" r:id="rId10"/>
    <p:sldId id="304" r:id="rId11"/>
    <p:sldId id="318" r:id="rId12"/>
    <p:sldId id="305" r:id="rId13"/>
    <p:sldId id="296" r:id="rId14"/>
    <p:sldId id="297" r:id="rId15"/>
    <p:sldId id="298" r:id="rId16"/>
    <p:sldId id="313" r:id="rId17"/>
    <p:sldId id="300" r:id="rId18"/>
    <p:sldId id="316" r:id="rId19"/>
    <p:sldId id="315" r:id="rId20"/>
    <p:sldId id="314" r:id="rId21"/>
    <p:sldId id="299" r:id="rId22"/>
    <p:sldId id="301" r:id="rId23"/>
    <p:sldId id="309" r:id="rId24"/>
    <p:sldId id="321" r:id="rId25"/>
    <p:sldId id="310" r:id="rId26"/>
    <p:sldId id="311" r:id="rId27"/>
    <p:sldId id="312" r:id="rId28"/>
    <p:sldId id="308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  <a:srgbClr val="FF2F92"/>
    <a:srgbClr val="FFA4B1"/>
    <a:srgbClr val="D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29"/>
    <p:restoredTop sz="94364"/>
  </p:normalViewPr>
  <p:slideViewPr>
    <p:cSldViewPr snapToGrid="0" snapToObjects="1" showGuides="1">
      <p:cViewPr varScale="1">
        <p:scale>
          <a:sx n="80" d="100"/>
          <a:sy n="80" d="100"/>
        </p:scale>
        <p:origin x="20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A85B6-B0F5-5A45-B234-8E3E6EF9138D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10060-E0C9-E042-AEE2-0593BEB78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3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C453-EEB4-6D4E-BDC4-463F60764BB5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lsonCW@scsk12.or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scsk12.schoolcashonlin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elpdesk.supportschoolcashonline.com/en/support/home?email=&amp;board_name=Memphis-Shelby%20County%20Schools&amp;mw=0&amp;mp=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a35@scsk12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ethomeroom.com/i/RWPLLQE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n50000520.schoolwires.net/Domain/417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ichlandpto.org/calend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CE477-66C1-65CB-0D4B-303CEA136A90}"/>
              </a:ext>
            </a:extLst>
          </p:cNvPr>
          <p:cNvSpPr/>
          <p:nvPr/>
        </p:nvSpPr>
        <p:spPr>
          <a:xfrm>
            <a:off x="3770199" y="4838997"/>
            <a:ext cx="44230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B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KK-01</a:t>
            </a:r>
          </a:p>
          <a:p>
            <a:pPr algn="ctr"/>
            <a:r>
              <a:rPr lang="en-US" sz="5400" b="1" dirty="0">
                <a:ln w="13462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D3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Amanda Smith</a:t>
            </a:r>
            <a:endParaRPr lang="en-US" sz="5400" b="1" cap="none" spc="0" dirty="0">
              <a:ln w="13462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D3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48675"/>
            <a:ext cx="90317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Hours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8:05-3:10</a:t>
            </a:r>
            <a:endParaRPr lang="en-US" alt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can arrive at school as early as </a:t>
            </a:r>
            <a:r>
              <a:rPr lang="en-US" altLang="en-US" sz="28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7:45</a:t>
            </a: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to eat breakfast in the cafeteria.</a:t>
            </a:r>
          </a:p>
          <a:p>
            <a:r>
              <a:rPr lang="en-US" altLang="en-US" sz="1200" dirty="0">
                <a:latin typeface="AGCanYouNotBold" panose="02000803000000000000" pitchFamily="2" charset="0"/>
                <a:ea typeface="AGCanYouNotBold" panose="02000803000000000000" pitchFamily="2" charset="0"/>
              </a:rPr>
              <a:t>  </a:t>
            </a: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are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tardy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after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8:20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</a:t>
            </a: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NOT check your child out after 2:30.</a:t>
            </a:r>
          </a:p>
          <a:p>
            <a:endParaRPr lang="en-US" altLang="en-US" sz="28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12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dirty="0">
                <a:latin typeface="AGCanYouNotBold" panose="02000803000000000000" pitchFamily="2" charset="0"/>
                <a:ea typeface="AGCanYouNotBold" panose="02000803000000000000" pitchFamily="2" charset="0"/>
              </a:rPr>
              <a:t>* MORNING DROP-OFF car line will run in the direction, from Yates to White Station. PLEASE do NOT park in front of the small playground/ Brennan Park in the morning or you will block the carline.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3123892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03709"/>
            <a:ext cx="90317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u="sng" dirty="0">
                <a:latin typeface="AGCanYouNotBold" panose="02000803000000000000" pitchFamily="2" charset="0"/>
                <a:ea typeface="AGCanYouNotBold" panose="02000803000000000000" pitchFamily="2" charset="0"/>
              </a:rPr>
              <a:t>Safety: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parents must enter through the front door/ buzz into the office. We cannot let you in the side doors.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We teach the children they CANNOT open an outside door for anyone! (not even the principal)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outside doors are locked at all times. None are propped open.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classroom doors are closed and locked at all times.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DISMISSAL: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We will dismiss from the back door in our classroom.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1938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Regular school </a:t>
            </a: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attendance</a:t>
            </a: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is essential.  Please make every effort to have your child at school on time each day. </a:t>
            </a:r>
            <a:r>
              <a:rPr lang="en-US" alt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(We don’t want them getting a truancy letter or missing their morning journal!)</a:t>
            </a:r>
          </a:p>
          <a:p>
            <a:pPr>
              <a:defRPr/>
            </a:pPr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will be </a:t>
            </a:r>
            <a:r>
              <a:rPr lang="en-US" altLang="en-US" sz="2800" b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absent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from school, please call the school office (416-2148).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also text me that morning!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Return with a note for the office OR email a note to 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NelsonCW@scsk12.org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(Ms. </a:t>
            </a:r>
            <a:r>
              <a:rPr lang="en-US" altLang="en-US" sz="2800" dirty="0" err="1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Kacky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in the office).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64172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FIRST Staggered Day (8/5-8/8)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and stay for a few minutes to get them settled in and take pictures 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</a:t>
            </a:r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FIRST DAY with ALL students (8/12):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again.</a:t>
            </a: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**YOU MAY </a:t>
            </a:r>
            <a:r>
              <a:rPr lang="en-US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NOT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WALK THEM TO CLASS AFTER AUGUST 12</a:t>
            </a:r>
            <a:r>
              <a:rPr lang="en-US" sz="25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 </a:t>
            </a: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There will be teachers at the front to help them line up and walk to the room.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 </a:t>
            </a:r>
            <a:endParaRPr lang="en-US" sz="2500" b="1" dirty="0">
              <a:solidFill>
                <a:schemeClr val="accent6">
                  <a:lumMod val="20000"/>
                  <a:lumOff val="8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87350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8378" y="2119355"/>
            <a:ext cx="88500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BACKPACKS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Backpacks should be large enough to fit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Star Folder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*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Jacket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Change of clothes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”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Share” item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         on their day... without causing them frustration!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NO ROLLERS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r>
              <a:rPr lang="en-US" sz="1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*our classroom is COLD in the summer! Pack a light sweater daily! 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Home Folders: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These 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will go home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everyday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 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take time to check for important information 	from school. Check the pocket inside their folder 	for notes from school/ finished class work.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Remove work daily! </a:t>
            </a:r>
          </a:p>
          <a:p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Backpacks &amp; STAR FOLDERS</a:t>
            </a:r>
          </a:p>
        </p:txBody>
      </p:sp>
    </p:spTree>
    <p:extLst>
      <p:ext uri="{BB962C8B-B14F-4D97-AF65-F5344CB8AC3E}">
        <p14:creationId xmlns:p14="http://schemas.microsoft.com/office/powerpoint/2010/main" val="420826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A4B1"/>
                </a:solidFill>
                <a:latin typeface="KG Miss Kindergarten" panose="02000000000000000000" pitchFamily="2" charset="77"/>
              </a:rPr>
              <a:t>Change of UNIFORM clothes in backpack at all times (including socks) Change them with the seasons!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D399FF"/>
                </a:solidFill>
                <a:latin typeface="KG Miss Kindergarten" panose="02000000000000000000" pitchFamily="2" charset="77"/>
              </a:rPr>
              <a:t>Backpack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C000"/>
                </a:solidFill>
                <a:latin typeface="KG Miss Kindergarten" panose="02000000000000000000" pitchFamily="2" charset="77"/>
              </a:rPr>
              <a:t>TAKE HOME FOLDER- “STAR folder”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- Water Bottle WITH LID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NOT disposable ones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be LABELED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have </a:t>
            </a:r>
            <a:r>
              <a:rPr lang="en-US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WATER</a:t>
            </a: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in it (no juice)!</a:t>
            </a:r>
          </a:p>
          <a:p>
            <a:pPr>
              <a:defRPr/>
            </a:pPr>
            <a:endParaRPr lang="en-US" alt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*Devices and headphones will be kept at school!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BRING EVERYDAY!</a:t>
            </a:r>
          </a:p>
        </p:txBody>
      </p:sp>
    </p:spTree>
    <p:extLst>
      <p:ext uri="{BB962C8B-B14F-4D97-AF65-F5344CB8AC3E}">
        <p14:creationId xmlns:p14="http://schemas.microsoft.com/office/powerpoint/2010/main" val="361320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ELA: Wonders </a:t>
            </a:r>
          </a:p>
          <a:p>
            <a:pPr>
              <a:defRPr/>
            </a:pPr>
            <a:r>
              <a:rPr lang="en-US" alt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(I also supplement Jan Richardson’s Next Step to Guided Reading 	during reading groups, as well as, Science of Reading)</a:t>
            </a: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/>
                </a:solidFill>
                <a:latin typeface="KG Miss Kindergarten" panose="02000000000000000000" pitchFamily="2" charset="77"/>
              </a:rPr>
              <a:t>MATH: </a:t>
            </a:r>
            <a:r>
              <a:rPr lang="en-US" altLang="en-US" sz="4000" dirty="0" err="1">
                <a:solidFill>
                  <a:schemeClr val="accent4"/>
                </a:solidFill>
                <a:latin typeface="KG Miss Kindergarten" panose="02000000000000000000" pitchFamily="2" charset="77"/>
              </a:rPr>
              <a:t>enVision</a:t>
            </a:r>
            <a:endParaRPr lang="en-US" altLang="en-US" sz="4000" dirty="0">
              <a:solidFill>
                <a:schemeClr val="accent4"/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KG Miss Kindergarten" panose="02000000000000000000" pitchFamily="2" charset="77"/>
              </a:rPr>
              <a:t>SCIENCE/ SS: Inspire Science &amp; embedded into curriculum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1580701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19355"/>
            <a:ext cx="86765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Journal</a:t>
            </a: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writing occurs M-TH, first thing in the morning!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Through exposure to phonics skills and a variety of reading experiences, journal entries move from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pictures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and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temporary spelling/ labeling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toward more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conventional writing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*It is a great idea to have a journal for your child to have fun writing at home!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*Encourage ALL forms of writing!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</a:t>
            </a:r>
            <a:r>
              <a:rPr lang="en-US" altLang="en-US" sz="24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DO NOT tell them how to spell something!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(They may use inventive spelling: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techr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tabl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frind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118045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29476-D3CA-F0E8-8A8D-2ABF45D0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4" b="19999"/>
          <a:stretch/>
        </p:blipFill>
        <p:spPr>
          <a:xfrm rot="16200000">
            <a:off x="2178186" y="1599383"/>
            <a:ext cx="4065858" cy="5426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A9E63-C8F5-E36F-557B-005321D0E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3" b="23613"/>
          <a:stretch/>
        </p:blipFill>
        <p:spPr>
          <a:xfrm>
            <a:off x="7041694" y="2146108"/>
            <a:ext cx="3533095" cy="43539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A8D4A-8150-FBA2-748C-05CC7394B7E0}"/>
              </a:ext>
            </a:extLst>
          </p:cNvPr>
          <p:cNvSpPr/>
          <p:nvPr/>
        </p:nvSpPr>
        <p:spPr>
          <a:xfrm rot="20591700">
            <a:off x="1033881" y="688420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Beginning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403215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  <a:endParaRPr lang="en-US" sz="6000" dirty="0">
              <a:solidFill>
                <a:schemeClr val="bg1"/>
              </a:solidFill>
              <a:latin typeface="AGMONDAYBUNDAY" panose="02000603000000000000" pitchFamily="2" charset="0"/>
              <a:ea typeface="AGMONDAYBUNDAY" panose="02000603000000000000" pitchFamily="2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9110-E0FC-FD34-CC70-88B257C1F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9" b="22499"/>
          <a:stretch/>
        </p:blipFill>
        <p:spPr>
          <a:xfrm>
            <a:off x="7086601" y="2153011"/>
            <a:ext cx="3581400" cy="443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B2F13-FBA1-CA4C-554E-3B11FBB94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31" b="29349"/>
          <a:stretch/>
        </p:blipFill>
        <p:spPr>
          <a:xfrm>
            <a:off x="1739483" y="2514960"/>
            <a:ext cx="4855158" cy="3711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4F162C-04BC-2F78-6C06-D7E18B0F90C8}"/>
              </a:ext>
            </a:extLst>
          </p:cNvPr>
          <p:cNvSpPr/>
          <p:nvPr/>
        </p:nvSpPr>
        <p:spPr>
          <a:xfrm rot="20591700">
            <a:off x="1030446" y="508541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End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325929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9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7801" y="1557340"/>
            <a:ext cx="507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Mrs. Amanda Smith, KK-01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3482" y="734050"/>
            <a:ext cx="5641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Meet The Teacher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AB9C38-7FD6-64D6-EEF1-ACADD61EDA2A}"/>
              </a:ext>
            </a:extLst>
          </p:cNvPr>
          <p:cNvSpPr/>
          <p:nvPr/>
        </p:nvSpPr>
        <p:spPr>
          <a:xfrm>
            <a:off x="4530018" y="2235994"/>
            <a:ext cx="5991705" cy="20883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5F5C8C0-2614-0CBA-51DC-4155B553953D}"/>
              </a:ext>
            </a:extLst>
          </p:cNvPr>
          <p:cNvSpPr/>
          <p:nvPr/>
        </p:nvSpPr>
        <p:spPr>
          <a:xfrm>
            <a:off x="5249631" y="4349914"/>
            <a:ext cx="4463282" cy="2265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3B4CD-F562-D527-4E54-A1D04FD9E3D3}"/>
              </a:ext>
            </a:extLst>
          </p:cNvPr>
          <p:cNvSpPr txBox="1"/>
          <p:nvPr/>
        </p:nvSpPr>
        <p:spPr>
          <a:xfrm>
            <a:off x="4663675" y="2216195"/>
            <a:ext cx="59150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GCanYouNotBold" panose="02000803000000000000" pitchFamily="2" charset="0"/>
                <a:ea typeface="AGCanYouNotBold" panose="02000803000000000000" pitchFamily="2" charset="0"/>
              </a:rPr>
              <a:t>I am from Memphis and am in my 13th year of teaching. I graduated with my Masters Degree in Elementary Education at Ole Miss. I taught Pre-K for 3 years and Kindergarten for 10 years. This will be my 7th year teaching at Richland. My husband and I have two boys- a 3 year old, 5 year old &amp; baby girl on the way. We also have 2 weenie dogs and a cat, which I am sure you will hear about. </a:t>
            </a:r>
            <a:endParaRPr lang="en-US" sz="17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53AE9-F7BC-A3B8-FC6D-DB3291824638}"/>
              </a:ext>
            </a:extLst>
          </p:cNvPr>
          <p:cNvSpPr txBox="1"/>
          <p:nvPr/>
        </p:nvSpPr>
        <p:spPr>
          <a:xfrm>
            <a:off x="5249631" y="4407222"/>
            <a:ext cx="446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AG180DAYS" panose="02000603000000000000" pitchFamily="2" charset="0"/>
                <a:ea typeface="AG180DAYS" panose="02000603000000000000" pitchFamily="2" charset="0"/>
              </a:rPr>
              <a:t>Our Assistant is Mrs. </a:t>
            </a:r>
            <a:r>
              <a:rPr lang="en-US" b="1" u="sng" dirty="0" err="1">
                <a:latin typeface="AG180DAYS" panose="02000603000000000000" pitchFamily="2" charset="0"/>
                <a:ea typeface="AG180DAYS" panose="02000603000000000000" pitchFamily="2" charset="0"/>
              </a:rPr>
              <a:t>Dansberry</a:t>
            </a:r>
            <a:r>
              <a:rPr lang="en-US" b="1" u="sng" dirty="0">
                <a:latin typeface="AG180DAYS" panose="02000603000000000000" pitchFamily="2" charset="0"/>
                <a:ea typeface="AG180DAYS" panose="02000603000000000000" pitchFamily="2" charset="0"/>
              </a:rPr>
              <a:t>!</a:t>
            </a:r>
          </a:p>
          <a:p>
            <a:pPr algn="ctr"/>
            <a:r>
              <a:rPr lang="en-US" dirty="0">
                <a:latin typeface="AG180DAYS" panose="02000603000000000000" pitchFamily="2" charset="0"/>
                <a:ea typeface="AG180DAYS" panose="02000603000000000000" pitchFamily="2" charset="0"/>
              </a:rPr>
              <a:t>She has been at Richland for 4 years!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4CC5F-BAA7-7DA3-BA1A-380B2F353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6" r="8623" b="12299"/>
          <a:stretch/>
        </p:blipFill>
        <p:spPr>
          <a:xfrm>
            <a:off x="207499" y="2235366"/>
            <a:ext cx="4115020" cy="3040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FC955-4DC0-5627-127C-9E7B609CB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7" r="16863"/>
          <a:stretch/>
        </p:blipFill>
        <p:spPr>
          <a:xfrm>
            <a:off x="2579229" y="4771659"/>
            <a:ext cx="2520083" cy="2088358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ADE1B-1B0F-E09B-7DF5-AFAACAE76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249" y="5021469"/>
            <a:ext cx="1688629" cy="17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69F6-B3EF-5FFA-932A-4A902156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2" b="18611"/>
          <a:stretch/>
        </p:blipFill>
        <p:spPr>
          <a:xfrm rot="16200000">
            <a:off x="3869989" y="1258869"/>
            <a:ext cx="4447259" cy="61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4985" y="2190795"/>
            <a:ext cx="905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Kindergarten homework calendar is </a:t>
            </a:r>
            <a:r>
              <a:rPr lang="en-US" sz="36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OPTIONAL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, but highly encouraged to prepare them for 1</a:t>
            </a:r>
            <a:r>
              <a:rPr lang="en-US" sz="36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st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grade. </a:t>
            </a:r>
          </a:p>
          <a:p>
            <a:endParaRPr lang="en-US" sz="3600" b="1" u="sng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READ NIGHTLY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PRACTICE SIGHT WORDS (sight word ring)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7938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84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03983"/>
            <a:ext cx="8605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Report Cards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 Standards-Based Grading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 or X)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(I will send home a list of the ELA standards 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for each Q in their STAR folders… please look at these each quarter to make sure they are on track)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Benchmark Assessments (</a:t>
            </a:r>
            <a:r>
              <a:rPr lang="en-US" altLang="en-US" sz="2800" dirty="0" err="1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-ready, mastery connect)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Informal Assessments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Daily Calendar (Conduct)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GRADES</a:t>
            </a:r>
          </a:p>
        </p:txBody>
      </p:sp>
    </p:spTree>
    <p:extLst>
      <p:ext uri="{BB962C8B-B14F-4D97-AF65-F5344CB8AC3E}">
        <p14:creationId xmlns:p14="http://schemas.microsoft.com/office/powerpoint/2010/main" val="296909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75423"/>
            <a:ext cx="895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</a:t>
            </a:r>
            <a:r>
              <a:rPr lang="en-US" sz="28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Birthdays:</a:t>
            </a: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- Titles for Tomorrow, Special Snack Day,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Birthday Lunch)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*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No cupcakes/balloons*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2 Field Trips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Zoo in the Fall and Botanic or Farm in the Spring</a:t>
            </a:r>
          </a:p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Thanksgiving Feast*</a:t>
            </a:r>
          </a:p>
          <a:p>
            <a:pPr>
              <a:defRPr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Winter Party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End of Year</a:t>
            </a: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>
              <a:defRPr/>
            </a:pP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NEED ROOM PARENT TO HELP ORGANIZE PARTIES &amp; EVENTS!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Celebrations/ Class Parties</a:t>
            </a:r>
          </a:p>
        </p:txBody>
      </p:sp>
    </p:spTree>
    <p:extLst>
      <p:ext uri="{BB962C8B-B14F-4D97-AF65-F5344CB8AC3E}">
        <p14:creationId xmlns:p14="http://schemas.microsoft.com/office/powerpoint/2010/main" val="376179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FIELD TRIPS!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A6944-D676-6AF3-D143-C45596AF9714}"/>
              </a:ext>
            </a:extLst>
          </p:cNvPr>
          <p:cNvSpPr txBox="1"/>
          <p:nvPr/>
        </p:nvSpPr>
        <p:spPr>
          <a:xfrm>
            <a:off x="1896154" y="2195926"/>
            <a:ext cx="855638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We are a CASHLESS SCHOOL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Go online to create your account here:</a:t>
            </a: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https://mscsk12.schoolcashonline.com/</a:t>
            </a:r>
            <a:endParaRPr 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IT ONLY TAKES 2 MINUTES!</a:t>
            </a:r>
          </a:p>
          <a:p>
            <a:pPr lvl="2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If you run into any issues, go to the </a:t>
            </a:r>
            <a:r>
              <a:rPr lang="en-US" sz="2800" u="sng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parent help desk</a:t>
            </a: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here:</a:t>
            </a:r>
          </a:p>
          <a:p>
            <a:pPr marL="1371600" lvl="2" indent="-457200">
              <a:buFontTx/>
              <a:buChar char="-"/>
            </a:pPr>
            <a:r>
              <a:rPr lang="en-US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https://helpdesk.supportschoolcashonline.com/en/support/home?email=&amp;board_name=Memphis-Shelby%20County%20Schools&amp;mw=0&amp;mp=0</a:t>
            </a:r>
            <a:endParaRPr lang="en-US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4467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171" y="2175423"/>
            <a:ext cx="3730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shirts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polo dresses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Shoes:</a:t>
            </a:r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tennis shoes, sandals with back strap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Crocs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light up shoes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Uniform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D9B4A6C-5EEB-3753-D7AB-E4D142AE7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183" r="9056" b="7948"/>
          <a:stretch/>
        </p:blipFill>
        <p:spPr bwMode="auto">
          <a:xfrm>
            <a:off x="5244332" y="2000688"/>
            <a:ext cx="5632536" cy="47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79EDA-DE33-E707-226B-CB28DFD4D040}"/>
              </a:ext>
            </a:extLst>
          </p:cNvPr>
          <p:cNvCxnSpPr>
            <a:cxnSpLocks/>
          </p:cNvCxnSpPr>
          <p:nvPr/>
        </p:nvCxnSpPr>
        <p:spPr>
          <a:xfrm>
            <a:off x="4934857" y="2801257"/>
            <a:ext cx="696686" cy="11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07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8" y="2175423"/>
            <a:ext cx="88500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Label personal items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lunch box, jackets, water bottle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Independence </a:t>
            </a:r>
            <a:endParaRPr lang="en-US" sz="25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tying shoes, zipping, opening milk, etc.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u="sng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Please wear “no tie” shoes if they cannot tie yet!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Rest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we did away with nap 2 years ago, so please make sure your child gets plenty of sleep nightly. </a:t>
            </a:r>
            <a:r>
              <a:rPr lang="en-US" altLang="en-US" sz="25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Bedtime should be BEFORE 8 for optimal rest throughout the week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Other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2267960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2833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Supplies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EFF95D-E573-D27F-762D-6F854FD6C817}"/>
              </a:ext>
            </a:extLst>
          </p:cNvPr>
          <p:cNvCxnSpPr/>
          <p:nvPr/>
        </p:nvCxnSpPr>
        <p:spPr>
          <a:xfrm>
            <a:off x="2557463" y="6229350"/>
            <a:ext cx="2171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643750-36BB-B687-D8C6-A3009B853C7F}"/>
              </a:ext>
            </a:extLst>
          </p:cNvPr>
          <p:cNvSpPr txBox="1"/>
          <p:nvPr/>
        </p:nvSpPr>
        <p:spPr>
          <a:xfrm>
            <a:off x="1994903" y="3081722"/>
            <a:ext cx="2833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Any questions about the supplies?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do not get Bluetooth headphones, they need a cord.</a:t>
            </a:r>
          </a:p>
        </p:txBody>
      </p:sp>
      <p:pic>
        <p:nvPicPr>
          <p:cNvPr id="5" name="Picture 4" descr="A list of school supplies&#10;&#10;Description automatically generated">
            <a:extLst>
              <a:ext uri="{FF2B5EF4-FFF2-40B4-BE49-F238E27FC236}">
                <a16:creationId xmlns:a16="http://schemas.microsoft.com/office/drawing/2014/main" id="{81846A5E-A8C7-5385-A5E4-A155FE3B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39" y="338670"/>
            <a:ext cx="5676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5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630" y="1040465"/>
            <a:ext cx="319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Schedule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E56240-B826-845B-9735-58572DFA7F54}"/>
              </a:ext>
            </a:extLst>
          </p:cNvPr>
          <p:cNvSpPr/>
          <p:nvPr/>
        </p:nvSpPr>
        <p:spPr>
          <a:xfrm>
            <a:off x="1936465" y="754979"/>
            <a:ext cx="4501754" cy="60887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3612" y="697827"/>
            <a:ext cx="4004585" cy="609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8:05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Arrival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8:15-10:45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ELA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(Morning Meeting, Calendar Math, whole group ELA &amp; reading groups)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10:50-11:20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LUNCH 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11:25-11:55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RECESS *no parents*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12:00-1:00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MATH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1:00-2:00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ENCORE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2:05-3:00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BOOST/SNACK/SHARE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3:10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Dismissal (outside back door)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18CFEE-2AE5-D243-2D79-DCE923E2D925}"/>
              </a:ext>
            </a:extLst>
          </p:cNvPr>
          <p:cNvSpPr/>
          <p:nvPr/>
        </p:nvSpPr>
        <p:spPr>
          <a:xfrm>
            <a:off x="6653211" y="2568121"/>
            <a:ext cx="3757613" cy="36638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292F9-AFE6-C0CF-9C32-5ECD8FE779B0}"/>
              </a:ext>
            </a:extLst>
          </p:cNvPr>
          <p:cNvSpPr txBox="1"/>
          <p:nvPr/>
        </p:nvSpPr>
        <p:spPr>
          <a:xfrm>
            <a:off x="6837557" y="2387759"/>
            <a:ext cx="4004585" cy="388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ENCORE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coming soon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Spanish, Library, Art, Music, PE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Tues- 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*NO ENCORE*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Wed-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Fri- </a:t>
            </a:r>
          </a:p>
        </p:txBody>
      </p:sp>
    </p:spTree>
    <p:extLst>
      <p:ext uri="{BB962C8B-B14F-4D97-AF65-F5344CB8AC3E}">
        <p14:creationId xmlns:p14="http://schemas.microsoft.com/office/powerpoint/2010/main" val="223262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DBC1E-3D20-D7A6-E3B1-7F85120B8213}"/>
              </a:ext>
            </a:extLst>
          </p:cNvPr>
          <p:cNvSpPr txBox="1"/>
          <p:nvPr/>
        </p:nvSpPr>
        <p:spPr>
          <a:xfrm>
            <a:off x="1298421" y="3877205"/>
            <a:ext cx="9554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BEFORE YOU LEAVE, Make sure you…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in w/ your name, email and phone #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filled out student papers &amp; returned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up for a staggered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the office has everything for registration </a:t>
            </a: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(</a:t>
            </a:r>
            <a:r>
              <a:rPr lang="en-US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3 people come see me</a:t>
            </a: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)</a:t>
            </a: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haven’t brought supplies, please make sure you do on their staggered 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an item from the giving tree before you leave </a:t>
            </a: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 </a:t>
            </a: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3F0CE-D9BF-746E-9B5F-95EC308979EC}"/>
              </a:ext>
            </a:extLst>
          </p:cNvPr>
          <p:cNvSpPr txBox="1"/>
          <p:nvPr/>
        </p:nvSpPr>
        <p:spPr>
          <a:xfrm>
            <a:off x="2015031" y="1069743"/>
            <a:ext cx="8614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DON’T FORGET!</a:t>
            </a:r>
          </a:p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POPSICLES AT THE PARK, August 10</a:t>
            </a:r>
            <a:r>
              <a:rPr lang="en-US" sz="2800" baseline="30000" dirty="0">
                <a:latin typeface="AGSORRYNOTSORRY" panose="02000603000000000000" pitchFamily="2" charset="0"/>
                <a:ea typeface="AGSORRYNOTSORRY" panose="02000603000000000000" pitchFamily="2" charset="0"/>
              </a:rPr>
              <a:t>th</a:t>
            </a:r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 @ 9 - 10</a:t>
            </a:r>
          </a:p>
          <a:p>
            <a:r>
              <a:rPr lang="en-US" sz="2800" b="1" u="sng" dirty="0">
                <a:solidFill>
                  <a:srgbClr val="FF8AD8"/>
                </a:solidFill>
                <a:latin typeface="AGSORRYNOTSORRY" panose="02000603000000000000" pitchFamily="2" charset="0"/>
                <a:ea typeface="AGSORRYNOTSORRY" panose="02000603000000000000" pitchFamily="2" charset="0"/>
              </a:rPr>
              <a:t>OUR CLASS WEARS PINK!</a:t>
            </a:r>
            <a:endParaRPr lang="en-US" sz="1400" b="1" u="sng" dirty="0">
              <a:solidFill>
                <a:srgbClr val="FF8AD8"/>
              </a:solidFill>
              <a:latin typeface="AGSORRYNOTSORRY" panose="02000603000000000000" pitchFamily="2" charset="0"/>
              <a:ea typeface="AGSORRYNOTSORRY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86441"/>
            <a:ext cx="3602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- We will communicate  through the </a:t>
            </a:r>
            <a:r>
              <a:rPr lang="en-US" sz="24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REMIND</a:t>
            </a: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app!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This is where I will post all of my announcements.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- Here is how to join! </a:t>
            </a:r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endParaRPr lang="en-US" sz="3200" i="1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549B1-3ADA-AF50-68B3-0974FF69C182}"/>
              </a:ext>
            </a:extLst>
          </p:cNvPr>
          <p:cNvSpPr txBox="1"/>
          <p:nvPr/>
        </p:nvSpPr>
        <p:spPr>
          <a:xfrm>
            <a:off x="1760688" y="5057955"/>
            <a:ext cx="56581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*When you save your name in Remind, please put your child’s name in parenthesis.</a:t>
            </a:r>
          </a:p>
          <a:p>
            <a:r>
              <a:rPr lang="en-US" sz="1500" u="sng" dirty="0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Example: Kelly </a:t>
            </a:r>
            <a:r>
              <a:rPr lang="en-US" sz="1500" u="sng" dirty="0" err="1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Irine</a:t>
            </a:r>
            <a:r>
              <a:rPr lang="en-US" sz="1500" u="sng" dirty="0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(Hays)</a:t>
            </a:r>
          </a:p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*If you have kids in other grades, </a:t>
            </a:r>
          </a:p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just put all of their names in parenthesis– </a:t>
            </a:r>
          </a:p>
          <a:p>
            <a:r>
              <a:rPr lang="en-US" sz="1500" u="sng" dirty="0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example: Kelly Irvine (Margot, Mabry, Hays)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71452-716C-791D-9BB8-1289D8DF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13" y="1878714"/>
            <a:ext cx="2893101" cy="48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564" y="2147931"/>
            <a:ext cx="8850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Cell</a:t>
            </a:r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 </a:t>
            </a: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901-833-8910</a:t>
            </a:r>
          </a:p>
          <a:p>
            <a:pPr marL="914400" lvl="1" indent="-457200">
              <a:buFontTx/>
              <a:buChar char="-"/>
            </a:pP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Please only use my cell if you have an emergency, last minute change in transportation, etc. Call the office if I do not respond.</a:t>
            </a:r>
          </a:p>
          <a:p>
            <a:pPr marL="914400" lvl="1" indent="-457200">
              <a:buFontTx/>
              <a:buChar char="-"/>
            </a:pPr>
            <a:r>
              <a:rPr lang="en-US" sz="2400" b="1" i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Right Now</a:t>
            </a: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Please text me your child’s first and last name. This way I can search text messages for your # in case of emergency.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Email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smitha35@scsk12.org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lvl="1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School Office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901-416-2148</a:t>
            </a:r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22A95-2C68-02F4-63CA-55A71BB5044F}"/>
              </a:ext>
            </a:extLst>
          </p:cNvPr>
          <p:cNvSpPr txBox="1"/>
          <p:nvPr/>
        </p:nvSpPr>
        <p:spPr>
          <a:xfrm>
            <a:off x="3541595" y="5326091"/>
            <a:ext cx="555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ICE: always assume I do not have my phone on me</a:t>
            </a:r>
          </a:p>
        </p:txBody>
      </p:sp>
    </p:spTree>
    <p:extLst>
      <p:ext uri="{BB962C8B-B14F-4D97-AF65-F5344CB8AC3E}">
        <p14:creationId xmlns:p14="http://schemas.microsoft.com/office/powerpoint/2010/main" val="380301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8250" y="2264500"/>
            <a:ext cx="8975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Homeroom App: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This is how I will share pictures with you weekly! 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It’s kind of like Facebook just for our class. ANYONE can add or share pictures to our group!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Once you join Remind, I can send you the link, OR you can go to this website now to join!</a:t>
            </a:r>
          </a:p>
          <a:p>
            <a:pPr marL="1371600" lvl="2" indent="-457200">
              <a:buFontTx/>
              <a:buChar char="-"/>
            </a:pP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AGCanYouNotBold" panose="02000803000000000000" pitchFamily="2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https://gethomeroom.com/i/RWPLLQE6</a:t>
            </a:r>
            <a:endParaRPr lang="en-US" alt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AGCanYouNotBold" panose="02000803000000000000" pitchFamily="2" charset="0"/>
              <a:cs typeface="Arial" charset="0"/>
            </a:endParaRPr>
          </a:p>
          <a:p>
            <a:pPr marL="1371600" lvl="2" indent="-457200">
              <a:buFontTx/>
              <a:buChar char="-"/>
            </a:pPr>
            <a:endParaRPr lang="en-US" altLang="en-US" sz="2800" dirty="0">
              <a:solidFill>
                <a:srgbClr val="FF7E79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28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</p:spTree>
    <p:extLst>
      <p:ext uri="{BB962C8B-B14F-4D97-AF65-F5344CB8AC3E}">
        <p14:creationId xmlns:p14="http://schemas.microsoft.com/office/powerpoint/2010/main" val="244157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8250" y="2099610"/>
            <a:ext cx="89755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My Website</a:t>
            </a: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00B0F0"/>
                </a:solidFill>
                <a:latin typeface="Gill Sans Ultra Bold Condensed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https://tn50000520.schoolwires.net/Domain/4174</a:t>
            </a:r>
            <a:endParaRPr lang="en-US" altLang="en-US" sz="2800" dirty="0">
              <a:solidFill>
                <a:srgbClr val="00B0F0"/>
              </a:solidFill>
              <a:latin typeface="Gill Sans Ultra Bold Condensed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CHECK THIS WEEKLY. It is updated on Fridays.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check my website before asking me!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i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This is how to save it to your favorites on your phone… </a:t>
            </a:r>
          </a:p>
          <a:p>
            <a:pPr marL="1371600" lvl="2" indent="-457200">
              <a:buFontTx/>
              <a:buChar char="-"/>
            </a:pPr>
            <a:r>
              <a:rPr lang="en-US" altLang="en-US" sz="2000" b="1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(see next slide)</a:t>
            </a:r>
            <a:endParaRPr lang="en-US" altLang="en-US" sz="1600" b="1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Conferences</a:t>
            </a:r>
            <a:r>
              <a:rPr lang="en-US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twice a year (you will pick one), </a:t>
            </a:r>
          </a:p>
          <a:p>
            <a:pPr lvl="1"/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or informal conference as needed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TO CHECK THE PTO CALENDAR!!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https://richlandpto.org/calendar</a:t>
            </a:r>
            <a:endParaRPr lang="en-US" alt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</p:spTree>
    <p:extLst>
      <p:ext uri="{BB962C8B-B14F-4D97-AF65-F5344CB8AC3E}">
        <p14:creationId xmlns:p14="http://schemas.microsoft.com/office/powerpoint/2010/main" val="1543120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AFD5-9CF8-03B2-37B2-3029F778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56" y="1903404"/>
            <a:ext cx="8687763" cy="48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08924-C80F-FE7A-92EB-981AA868A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67" y="42855"/>
            <a:ext cx="31671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EC861-A2F6-DBEF-0E87-44B98C5BD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781" y="23760"/>
            <a:ext cx="5002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8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0301" y="2176510"/>
            <a:ext cx="90109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Lunch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pack one or get a school lunch.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lunch is FREE for all students.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has a severe peanut allergy, they will sit at the peanut free table. LET ME KNOW TONIGHT!</a:t>
            </a:r>
          </a:p>
          <a:p>
            <a:pPr marL="914400" lvl="1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STUDENTS will put lunch boxes &amp; water bottles on the shelf outside my door every morning when they come in.</a:t>
            </a:r>
            <a:endParaRPr lang="en-US" altLang="en-US" b="1" u="sng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Snack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will have 1 snack day/ month. (Please check my website under “Teacher Updates” for your day).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Bring 24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individually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wrapped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snacks on your day.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NO NUTS.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forget to bring snack on your day, bring the next day!</a:t>
            </a:r>
          </a:p>
          <a:p>
            <a:endParaRPr lang="en-US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Their snack day is also their “SHARE DAY.” They can bring 1 small toy, picture or item to share with the class during snack time. </a:t>
            </a:r>
          </a:p>
          <a:p>
            <a:pPr marL="914400" lvl="1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Lunch &amp; </a:t>
            </a:r>
            <a:r>
              <a:rPr lang="en-US" sz="6000" dirty="0" err="1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SNack</a:t>
            </a:r>
            <a:endParaRPr lang="en-US" sz="6000" dirty="0">
              <a:solidFill>
                <a:schemeClr val="bg1"/>
              </a:solidFill>
              <a:latin typeface="AGMONDAYBUNDAY" panose="02000603000000000000" pitchFamily="2" charset="0"/>
              <a:ea typeface="AGMONDAYBUNDAY" panose="02000603000000000000" pitchFamily="2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40127</TotalTime>
  <Words>1764</Words>
  <Application>Microsoft Macintosh PowerPoint</Application>
  <PresentationFormat>Widescreen</PresentationFormat>
  <Paragraphs>225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AG180DAYS</vt:lpstr>
      <vt:lpstr>AGCanYouNotBold</vt:lpstr>
      <vt:lpstr>AGMONDAYBUNDAY</vt:lpstr>
      <vt:lpstr>AGSORRYNOTSORRY</vt:lpstr>
      <vt:lpstr>Arial</vt:lpstr>
      <vt:lpstr>Calibri</vt:lpstr>
      <vt:lpstr>Calibri Light</vt:lpstr>
      <vt:lpstr>Century Gothic</vt:lpstr>
      <vt:lpstr>Gill Sans Ultra Bold Condensed</vt:lpstr>
      <vt:lpstr>KG Miss Kindergarten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AMANDA  SMITH</cp:lastModifiedBy>
  <cp:revision>83</cp:revision>
  <dcterms:created xsi:type="dcterms:W3CDTF">2017-07-28T16:28:32Z</dcterms:created>
  <dcterms:modified xsi:type="dcterms:W3CDTF">2024-08-01T18:01:01Z</dcterms:modified>
</cp:coreProperties>
</file>